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4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967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6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66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822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68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674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87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268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940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3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123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46204-9DCC-4C9F-AE7A-5A90A017FD78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56BE9-6050-4836-8121-C32434B4C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380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Комментарии к обмеру рангоута и парусов.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3652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11824" y="332658"/>
            <a:ext cx="5698976" cy="259228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Раздел F - Определения для вооружения: типы вооружения, рангоут и его элементы, типы такелажа, обмерные величины мачты, гика, </a:t>
            </a:r>
            <a:r>
              <a:rPr lang="ru-RU" dirty="0" err="1" smtClean="0"/>
              <a:t>спинакер-гика</a:t>
            </a:r>
            <a:r>
              <a:rPr lang="ru-RU" dirty="0" smtClean="0"/>
              <a:t> и </a:t>
            </a:r>
            <a:r>
              <a:rPr lang="ru-RU" dirty="0" err="1" smtClean="0"/>
              <a:t>др</a:t>
            </a:r>
            <a:r>
              <a:rPr lang="ru-RU" dirty="0" smtClean="0"/>
              <a:t>; такелаж, способы его крепления; обмерные величины установки парусов. </a:t>
            </a:r>
          </a:p>
        </p:txBody>
      </p:sp>
      <p:pic>
        <p:nvPicPr>
          <p:cNvPr id="4" name="Рисунок 3" descr="Точка крепления такелажа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19537" y="188641"/>
            <a:ext cx="2335953" cy="4506383"/>
          </a:xfrm>
          <a:prstGeom prst="rect">
            <a:avLst/>
          </a:prstGeom>
          <a:ln w="6350">
            <a:noFill/>
          </a:ln>
        </p:spPr>
      </p:pic>
      <p:pic>
        <p:nvPicPr>
          <p:cNvPr id="5" name="Рисунок 4" descr="Высота форштага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91544" y="4797153"/>
            <a:ext cx="2340000" cy="1510753"/>
          </a:xfrm>
          <a:prstGeom prst="rect">
            <a:avLst/>
          </a:prstGeom>
          <a:ln w="6350">
            <a:noFill/>
          </a:ln>
        </p:spPr>
      </p:pic>
      <p:pic>
        <p:nvPicPr>
          <p:cNvPr id="6" name="Рисунок 5" descr="Высота подъёма переднего паруса и спинакера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11824" y="3068961"/>
            <a:ext cx="2523914" cy="1871345"/>
          </a:xfrm>
          <a:prstGeom prst="rect">
            <a:avLst/>
          </a:prstGeom>
          <a:ln w="6350">
            <a:noFill/>
          </a:ln>
        </p:spPr>
      </p:pic>
      <p:pic>
        <p:nvPicPr>
          <p:cNvPr id="7" name="Рисунок 6" descr="Сечение рангоутного дерева мачты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536160" y="3501008"/>
            <a:ext cx="2521162" cy="2878878"/>
          </a:xfrm>
          <a:prstGeom prst="rect">
            <a:avLst/>
          </a:prstGeom>
          <a:ln w="6350">
            <a:noFill/>
          </a:ln>
        </p:spPr>
      </p:pic>
      <p:pic>
        <p:nvPicPr>
          <p:cNvPr id="8" name="Рисунок 7" descr="Отстояние внешней точки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11824" y="4986656"/>
            <a:ext cx="2523914" cy="1871345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91115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91544" y="260648"/>
            <a:ext cx="8136904" cy="1944216"/>
          </a:xfrm>
        </p:spPr>
        <p:txBody>
          <a:bodyPr>
            <a:normAutofit/>
          </a:bodyPr>
          <a:lstStyle/>
          <a:p>
            <a:r>
              <a:rPr lang="ru-RU" dirty="0" smtClean="0"/>
              <a:t>Раздел G - Определения для парусов: типы парусов, конструкция паруса, обмерные точки на парусах, усиления, основные размеры, прочее….</a:t>
            </a:r>
          </a:p>
          <a:p>
            <a:endParaRPr lang="ru-RU" dirty="0"/>
          </a:p>
        </p:txBody>
      </p:sp>
      <p:pic>
        <p:nvPicPr>
          <p:cNvPr id="4" name="Рисунок 3" descr="Шкаторины и углы паруса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3592" y="2060849"/>
            <a:ext cx="7272808" cy="4607471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6714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Точка шкотового угла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19536" y="116632"/>
            <a:ext cx="5328592" cy="1800200"/>
          </a:xfrm>
          <a:prstGeom prst="rect">
            <a:avLst/>
          </a:prstGeom>
          <a:ln w="6350">
            <a:noFill/>
          </a:ln>
        </p:spPr>
      </p:pic>
      <p:pic>
        <p:nvPicPr>
          <p:cNvPr id="5" name="Рисунок 4" descr="Точка фалового угла переднего паруса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24192" y="476672"/>
            <a:ext cx="2160058" cy="2700020"/>
          </a:xfrm>
          <a:prstGeom prst="rect">
            <a:avLst/>
          </a:prstGeom>
          <a:ln w="6350">
            <a:noFill/>
          </a:ln>
        </p:spPr>
      </p:pic>
      <p:pic>
        <p:nvPicPr>
          <p:cNvPr id="6" name="Рисунок 5" descr="Точка фалового угла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19536" y="1844824"/>
            <a:ext cx="4896544" cy="2160240"/>
          </a:xfrm>
          <a:prstGeom prst="rect">
            <a:avLst/>
          </a:prstGeom>
          <a:ln w="6350">
            <a:noFill/>
          </a:ln>
        </p:spPr>
      </p:pic>
      <p:pic>
        <p:nvPicPr>
          <p:cNvPr id="7" name="Рисунок 6" descr="Точка галсового угла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47528" y="5201816"/>
            <a:ext cx="5400600" cy="1656184"/>
          </a:xfrm>
          <a:prstGeom prst="rect">
            <a:avLst/>
          </a:prstGeom>
          <a:ln w="6350">
            <a:noFill/>
          </a:ln>
        </p:spPr>
      </p:pic>
      <p:pic>
        <p:nvPicPr>
          <p:cNvPr id="8" name="Рисунок 7" descr="Задняя точка фалового угла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159897" y="3861048"/>
            <a:ext cx="5254749" cy="1584176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354340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Точки задней шкаторины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3713" y="188641"/>
            <a:ext cx="5038725" cy="3419475"/>
          </a:xfrm>
          <a:prstGeom prst="rect">
            <a:avLst/>
          </a:prstGeom>
          <a:ln w="6350">
            <a:noFill/>
          </a:ln>
        </p:spPr>
      </p:pic>
      <p:pic>
        <p:nvPicPr>
          <p:cNvPr id="5" name="Рисунок 4" descr="Длины шкаторин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43672" y="3717032"/>
            <a:ext cx="5616624" cy="3024336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225390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ирины парусов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5640" y="116632"/>
            <a:ext cx="5688632" cy="4320480"/>
          </a:xfrm>
          <a:prstGeom prst="rect">
            <a:avLst/>
          </a:prstGeom>
          <a:ln w="6350">
            <a:noFill/>
          </a:ln>
        </p:spPr>
      </p:pic>
      <p:pic>
        <p:nvPicPr>
          <p:cNvPr id="5" name="Рисунок 4" descr="Перпендикуляр передней шкаторины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9697" y="4509121"/>
            <a:ext cx="5038725" cy="2162175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101365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лина и ширина лат-кармана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91744" y="188640"/>
            <a:ext cx="3888432" cy="2664296"/>
          </a:xfrm>
          <a:prstGeom prst="rect">
            <a:avLst/>
          </a:prstGeom>
          <a:ln w="6350">
            <a:noFill/>
          </a:ln>
        </p:spPr>
      </p:pic>
      <p:pic>
        <p:nvPicPr>
          <p:cNvPr id="5" name="Рисунок 4" descr="Размеры элементов крепления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11624" y="2924944"/>
            <a:ext cx="7056784" cy="3600400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211603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23792" y="260648"/>
            <a:ext cx="5997352" cy="619268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ЧАСТЬ 3 – ПРАВИЛА, РЕГУЛИРУЮШИЕ КОНТРОЛЬ И ИНСПЕКЦИЮ ОБОРУДОВАНИЯ</a:t>
            </a:r>
          </a:p>
          <a:p>
            <a:pPr>
              <a:buNone/>
            </a:pPr>
            <a:r>
              <a:rPr lang="ru-RU" b="1" dirty="0" smtClean="0"/>
              <a:t>Раздел H - Контроль и инспекция оборудования: </a:t>
            </a:r>
            <a:r>
              <a:rPr lang="ru-RU" dirty="0" smtClean="0"/>
              <a:t>условия </a:t>
            </a:r>
            <a:r>
              <a:rPr lang="ru-RU" dirty="0" err="1" smtClean="0"/>
              <a:t>серт</a:t>
            </a:r>
            <a:r>
              <a:rPr lang="ru-RU" dirty="0" smtClean="0"/>
              <a:t>. контроля, состояние оборудования для </a:t>
            </a:r>
            <a:r>
              <a:rPr lang="ru-RU" dirty="0" err="1" smtClean="0"/>
              <a:t>серт</a:t>
            </a:r>
            <a:r>
              <a:rPr lang="ru-RU" dirty="0" smtClean="0"/>
              <a:t>. контроля</a:t>
            </a:r>
          </a:p>
          <a:p>
            <a:pPr>
              <a:buFontTx/>
              <a:buChar char="-"/>
            </a:pPr>
            <a:r>
              <a:rPr lang="ru-RU" dirty="0" smtClean="0"/>
              <a:t>Конфликт интересов</a:t>
            </a:r>
          </a:p>
          <a:p>
            <a:pPr>
              <a:buFontTx/>
              <a:buChar char="-"/>
            </a:pPr>
            <a:r>
              <a:rPr lang="ru-RU" dirty="0" smtClean="0"/>
              <a:t>Интерпретация правил</a:t>
            </a:r>
          </a:p>
          <a:p>
            <a:pPr>
              <a:buFontTx/>
              <a:buChar char="-"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Официальный </a:t>
            </a:r>
            <a:r>
              <a:rPr lang="ru-RU" dirty="0" err="1" smtClean="0">
                <a:solidFill>
                  <a:srgbClr val="FF0000"/>
                </a:solidFill>
              </a:rPr>
              <a:t>меритель</a:t>
            </a:r>
            <a:r>
              <a:rPr lang="ru-RU" dirty="0" smtClean="0">
                <a:solidFill>
                  <a:srgbClr val="FF0000"/>
                </a:solidFill>
              </a:rPr>
              <a:t> должен выполнять сертификационный контроль в другой стране только с предварительного согласия НО этой страны</a:t>
            </a:r>
          </a:p>
          <a:p>
            <a:pPr>
              <a:buNone/>
            </a:pPr>
            <a:r>
              <a:rPr lang="ru-RU" b="1" dirty="0" smtClean="0"/>
              <a:t>ОБМЕР ВООРУЖЕНИЯ: </a:t>
            </a:r>
          </a:p>
          <a:p>
            <a:pPr>
              <a:buFontTx/>
              <a:buChar char="-"/>
            </a:pPr>
            <a:r>
              <a:rPr lang="ru-RU" dirty="0" smtClean="0"/>
              <a:t>Без нагрузки</a:t>
            </a:r>
          </a:p>
          <a:p>
            <a:pPr>
              <a:buFontTx/>
              <a:buChar char="-"/>
            </a:pPr>
            <a:r>
              <a:rPr lang="ru-RU" dirty="0" smtClean="0"/>
              <a:t>Крепежные детали и местные усиления не учитываются</a:t>
            </a:r>
          </a:p>
          <a:p>
            <a:pPr>
              <a:buFontTx/>
              <a:buChar char="-"/>
            </a:pPr>
            <a:r>
              <a:rPr lang="ru-RU" dirty="0" smtClean="0"/>
              <a:t>Регулируемые детали должны быть в положении, дающем наибольшую величину измеряемого размера</a:t>
            </a:r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4" name="Рисунок 3" descr="Рангоутное дерево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47528" y="4005064"/>
            <a:ext cx="2338388" cy="2338388"/>
          </a:xfrm>
          <a:prstGeom prst="rect">
            <a:avLst/>
          </a:prstGeom>
          <a:ln w="6350">
            <a:noFill/>
          </a:ln>
        </p:spPr>
      </p:pic>
      <p:pic>
        <p:nvPicPr>
          <p:cNvPr id="5" name="Рисунок 4" descr="Измерение длинв рангоутного дерева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47529" y="188640"/>
            <a:ext cx="2335953" cy="3779308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340757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188640"/>
            <a:ext cx="7355160" cy="720080"/>
          </a:xfrm>
        </p:spPr>
        <p:txBody>
          <a:bodyPr>
            <a:normAutofit fontScale="90000"/>
          </a:bodyPr>
          <a:lstStyle/>
          <a:p>
            <a:pPr lvl="2" algn="ctr" rtl="0">
              <a:spcBef>
                <a:spcPct val="0"/>
              </a:spcBef>
            </a:pPr>
            <a:r>
              <a:rPr lang="ru-RU" sz="2400" b="1" dirty="0"/>
              <a:t>ОБМЕР ПАРУСОВ</a:t>
            </a: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91544" y="4725144"/>
            <a:ext cx="8496944" cy="180020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/>
              <a:t>Условия обмера:</a:t>
            </a:r>
          </a:p>
          <a:p>
            <a:pPr>
              <a:buFontTx/>
              <a:buChar char="-"/>
            </a:pPr>
            <a:r>
              <a:rPr lang="ru-RU" dirty="0" smtClean="0"/>
              <a:t>парус должен быть сухим,</a:t>
            </a:r>
          </a:p>
          <a:p>
            <a:pPr>
              <a:buFontTx/>
              <a:buChar char="-"/>
            </a:pPr>
            <a:r>
              <a:rPr lang="ru-RU" dirty="0" smtClean="0"/>
              <a:t>не должен быть прикреплён к </a:t>
            </a:r>
            <a:r>
              <a:rPr lang="ru-RU" b="1" dirty="0" smtClean="0"/>
              <a:t>рангоуту</a:t>
            </a:r>
            <a:r>
              <a:rPr lang="ru-RU" dirty="0" smtClean="0"/>
              <a:t> или </a:t>
            </a:r>
            <a:r>
              <a:rPr lang="ru-RU" b="1" dirty="0" smtClean="0"/>
              <a:t>такелажу</a:t>
            </a:r>
            <a:r>
              <a:rPr lang="ru-RU" dirty="0" smtClean="0"/>
              <a:t> </a:t>
            </a:r>
          </a:p>
          <a:p>
            <a:pPr>
              <a:buFontTx/>
              <a:buChar char="-"/>
            </a:pPr>
            <a:r>
              <a:rPr lang="ru-RU" dirty="0" smtClean="0"/>
              <a:t>все латы должны быть удалены, карманы расправлены </a:t>
            </a:r>
          </a:p>
          <a:p>
            <a:pPr>
              <a:buFontTx/>
              <a:buChar char="-"/>
            </a:pPr>
            <a:r>
              <a:rPr lang="ru-RU" dirty="0" smtClean="0"/>
              <a:t>растяжение только для удаления морщин поперёк линии измерения </a:t>
            </a:r>
          </a:p>
          <a:p>
            <a:pPr>
              <a:buFontTx/>
              <a:buChar char="-"/>
            </a:pPr>
            <a:r>
              <a:rPr lang="ru-RU" dirty="0" smtClean="0"/>
              <a:t>взвешиваться со всеми </a:t>
            </a:r>
            <a:r>
              <a:rPr lang="ru-RU" b="1" dirty="0" smtClean="0"/>
              <a:t>элементами крепления </a:t>
            </a:r>
          </a:p>
          <a:p>
            <a:pPr>
              <a:buFontTx/>
              <a:buChar char="-"/>
            </a:pPr>
            <a:r>
              <a:rPr lang="ru-RU" b="1" dirty="0" smtClean="0"/>
              <a:t>выемка</a:t>
            </a:r>
            <a:r>
              <a:rPr lang="ru-RU" dirty="0" smtClean="0"/>
              <a:t> </a:t>
            </a:r>
            <a:r>
              <a:rPr lang="ru-RU" b="1" dirty="0" smtClean="0"/>
              <a:t>шкаторины паруса</a:t>
            </a:r>
            <a:r>
              <a:rPr lang="ru-RU" dirty="0" smtClean="0"/>
              <a:t> должна быть перекрыта прямой линией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3512" y="692696"/>
            <a:ext cx="6657211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1094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79576" y="5301209"/>
            <a:ext cx="7931224" cy="82495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Определение точки шкотового угла с помощью гибкой рейки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5520" y="260648"/>
            <a:ext cx="8280920" cy="492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58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60096" y="260648"/>
            <a:ext cx="3456384" cy="626469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Измерение средней ширины спинакера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463" y="144463"/>
            <a:ext cx="5219625" cy="6431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779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dirty="0"/>
              <a:t>Определение середины длины шкаторины</a:t>
            </a:r>
            <a:endParaRPr lang="ru-RU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1624" y="848241"/>
            <a:ext cx="6480720" cy="5773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1295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dirty="0"/>
              <a:t>Перекрытие выемок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19536" y="908721"/>
            <a:ext cx="8291264" cy="5217443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" name="Рисунок 3" descr="Выемка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63552" y="980728"/>
            <a:ext cx="5400600" cy="5328592"/>
          </a:xfrm>
          <a:prstGeom prst="rect">
            <a:avLst/>
          </a:prstGeom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78268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210</Words>
  <Application>Microsoft Office PowerPoint</Application>
  <PresentationFormat>Широкоэкранный</PresentationFormat>
  <Paragraphs>24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Комментарии к обмеру рангоута и парусов.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ОБМЕР ПАРУСОВ </vt:lpstr>
      <vt:lpstr>Презентация PowerPoint</vt:lpstr>
      <vt:lpstr>Презентация PowerPoint</vt:lpstr>
      <vt:lpstr>Определение середины длины шкаторины</vt:lpstr>
      <vt:lpstr>Перекрытие выемок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Комментарии к обмеру рангоута и парусов.</dc:title>
  <dc:creator>user</dc:creator>
  <cp:lastModifiedBy>user</cp:lastModifiedBy>
  <cp:revision>2</cp:revision>
  <dcterms:created xsi:type="dcterms:W3CDTF">2018-05-17T06:48:58Z</dcterms:created>
  <dcterms:modified xsi:type="dcterms:W3CDTF">2018-05-17T06:54:44Z</dcterms:modified>
</cp:coreProperties>
</file>